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4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0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us/en/insights/focus/tech-trends.html" TargetMode="External"/><Relationship Id="rId2" Type="http://schemas.openxmlformats.org/officeDocument/2006/relationships/hyperlink" Target="https://www.weforum.org/reports/technology-futures-projecting-the-possible-navigating-whats-nex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edium.com/guerilla-career/microsoft-mvp-award-the-advantages-and-the-sacrifice-required-by-it-8957b83e3f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icrosoft_Most_Valuable_Professional" TargetMode="External"/><Relationship Id="rId5" Type="http://schemas.openxmlformats.org/officeDocument/2006/relationships/hyperlink" Target="https://www.jesseyates.com/2013/06/11/hbase-consistent-secondary-indexing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openexo.com/courses/foundations-5-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" TargetMode="External"/><Relationship Id="rId7" Type="http://schemas.openxmlformats.org/officeDocument/2006/relationships/hyperlink" Target="https://runwayml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gemini.google.com/" TargetMode="External"/><Relationship Id="rId4" Type="http://schemas.openxmlformats.org/officeDocument/2006/relationships/hyperlink" Target="https://grok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9F1BE-3603-EACE-98DA-D261BD29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625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17560-8363-0FAA-F93C-B58ABC9D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ko-KR" altLang="en-US" b="1">
                <a:solidFill>
                  <a:srgbClr val="FFFFFF"/>
                </a:solidFill>
              </a:rPr>
              <a:t>광명사경 </a:t>
            </a:r>
            <a:r>
              <a:rPr lang="en-US" altLang="ko-KR" b="1">
                <a:solidFill>
                  <a:srgbClr val="FFFFFF"/>
                </a:solidFill>
              </a:rPr>
              <a:t>2</a:t>
            </a:r>
            <a:r>
              <a:rPr lang="ko-KR" altLang="en-US" b="1">
                <a:solidFill>
                  <a:srgbClr val="FFFFFF"/>
                </a:solidFill>
              </a:rPr>
              <a:t>월호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9976C-F3C1-C253-B7E0-0F310E0DA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6147090" cy="1724029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사회적 경제와 기하급수적 기술 발전의 활용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2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DCA8E-F4FB-D568-37EC-3D92B56D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A3F074-DBAD-1DB4-D28E-5C3791A5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67178-C9E8-4CD4-6317-83AAE8294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E5EA4-2898-6065-BFBE-65F96153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DBB05C-5582-CE76-6BA9-8F80522F8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BC195-4F9E-5015-C5BA-DA8920C4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참고자료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AA708-28C6-673D-C685-5B8F4021B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2D027-6B35-5150-FCAD-A5311112D7EF}"/>
              </a:ext>
            </a:extLst>
          </p:cNvPr>
          <p:cNvSpPr txBox="1"/>
          <p:nvPr/>
        </p:nvSpPr>
        <p:spPr>
          <a:xfrm>
            <a:off x="562956" y="2106526"/>
            <a:ext cx="57060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최신 연구 보고서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WEF Technology Futures Report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Deloitte Tech Trends 2024</a:t>
            </a:r>
            <a:endParaRPr lang="en-US" dirty="0"/>
          </a:p>
          <a:p>
            <a:r>
              <a:rPr lang="ko-KR" altLang="en-US" b="1" dirty="0"/>
              <a:t>주요 사례 연구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 Good To Go</a:t>
            </a:r>
            <a:r>
              <a:rPr lang="en-US" dirty="0"/>
              <a:t> (AI </a:t>
            </a:r>
            <a:r>
              <a:rPr lang="ko-KR" altLang="en-US" dirty="0"/>
              <a:t>기반 음식물 폐기 방지 플랫폼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 My Eyes</a:t>
            </a:r>
            <a:r>
              <a:rPr lang="en-US" dirty="0"/>
              <a:t> (</a:t>
            </a:r>
            <a:r>
              <a:rPr lang="ko-KR" altLang="en-US" dirty="0"/>
              <a:t>시각장애인을 위한 </a:t>
            </a:r>
            <a:r>
              <a:rPr lang="en-US" dirty="0"/>
              <a:t>AI </a:t>
            </a:r>
            <a:r>
              <a:rPr lang="ko-KR" altLang="en-US" dirty="0"/>
              <a:t>비전 지원 기술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Simprints</a:t>
            </a:r>
            <a:r>
              <a:rPr lang="en-US" dirty="0"/>
              <a:t> (</a:t>
            </a:r>
            <a:r>
              <a:rPr lang="ko-KR" altLang="en-US" dirty="0"/>
              <a:t>생체인식 기반 신원확인 솔루션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7276-CE97-A59F-1A55-041DD1FCD919}"/>
              </a:ext>
            </a:extLst>
          </p:cNvPr>
          <p:cNvSpPr txBox="1"/>
          <p:nvPr/>
        </p:nvSpPr>
        <p:spPr>
          <a:xfrm>
            <a:off x="6654650" y="1707680"/>
            <a:ext cx="419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광명사경 </a:t>
            </a:r>
            <a:r>
              <a:rPr lang="en-US" altLang="ko-KR" b="1" dirty="0"/>
              <a:t>2</a:t>
            </a:r>
            <a:r>
              <a:rPr lang="ko-KR" altLang="en-US" b="1" dirty="0"/>
              <a:t>월호 발표자료 저장소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B190-514E-29B3-F599-4C8F94D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51" y="2213374"/>
            <a:ext cx="2936946" cy="29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EF94-5FEF-6192-E3CB-2394AF9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BEE2B-C41D-0BD2-4387-5F1A715E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17694"/>
            <a:ext cx="11023341" cy="3946502"/>
          </a:xfrm>
        </p:spPr>
        <p:txBody>
          <a:bodyPr vert="horz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배경 및 목적</a:t>
            </a:r>
            <a:r>
              <a:rPr lang="en-US" altLang="ko-KR" dirty="0"/>
              <a:t>: </a:t>
            </a:r>
            <a:r>
              <a:rPr lang="ko-KR" altLang="en-US" dirty="0"/>
              <a:t>기하급수적 기술을 통해 사회적 가치를 극대화</a:t>
            </a:r>
          </a:p>
          <a:p>
            <a:endParaRPr lang="en-US" altLang="ko-KR" b="1" dirty="0"/>
          </a:p>
          <a:p>
            <a:r>
              <a:rPr lang="ko-KR" altLang="en-US" b="1" dirty="0"/>
              <a:t>강의 목표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사회적 기업이 디지털 기술을 효과적으로 활용하는 방법 이해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기하급수적 기술의 주요 트렌드와 영향력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 </a:t>
            </a:r>
            <a:r>
              <a:rPr lang="en-US" altLang="ko-KR" dirty="0" err="1"/>
              <a:t>ExO</a:t>
            </a:r>
            <a:r>
              <a:rPr lang="en-US" altLang="ko-KR" dirty="0"/>
              <a:t> </a:t>
            </a:r>
            <a:r>
              <a:rPr lang="ko-KR" altLang="en-US" dirty="0"/>
              <a:t>프레임워크를 통한 조직 혁신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실질적인 적용 사례 및 도구에 대한 소개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E602-E5DD-354C-8F8A-7AC48259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DE63A-C56B-3C22-C611-F1166F499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16412" y="1145059"/>
            <a:ext cx="8386118" cy="4870457"/>
          </a:xfrm>
        </p:spPr>
        <p:txBody>
          <a:bodyPr vert="horz">
            <a:normAutofit fontScale="85000" lnSpcReduction="20000"/>
          </a:bodyPr>
          <a:lstStyle/>
          <a:p>
            <a:r>
              <a:rPr lang="ko-KR" altLang="en-US" sz="1600" b="1" dirty="0"/>
              <a:t>현재</a:t>
            </a:r>
            <a:r>
              <a:rPr lang="en-US" altLang="ko-KR" sz="1600" b="1" dirty="0"/>
              <a:t>: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파란두루미주식회사 대표이사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행정사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외국어번역</a:t>
            </a:r>
            <a:r>
              <a:rPr lang="en-US" altLang="ko-KR" sz="1600" dirty="0"/>
              <a:t>-</a:t>
            </a:r>
            <a:r>
              <a:rPr lang="ko-KR" altLang="en-US" sz="1600" dirty="0"/>
              <a:t>영어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MS MVP(Business Application)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공적개발원조</a:t>
            </a:r>
            <a:r>
              <a:rPr lang="en-US" altLang="ko-KR" sz="1600" dirty="0"/>
              <a:t>(ODA) </a:t>
            </a:r>
            <a:r>
              <a:rPr lang="ko-KR" altLang="en-US" sz="1600" dirty="0"/>
              <a:t>사업가</a:t>
            </a:r>
            <a:r>
              <a:rPr lang="en-US" altLang="ko-KR" sz="1600" dirty="0"/>
              <a:t> – ODA </a:t>
            </a:r>
            <a:r>
              <a:rPr lang="ko-KR" altLang="en-US" sz="1600" dirty="0"/>
              <a:t>일반자격증</a:t>
            </a:r>
            <a:r>
              <a:rPr lang="en-US" altLang="ko-KR" sz="1600" dirty="0"/>
              <a:t>(KOICA </a:t>
            </a:r>
            <a:r>
              <a:rPr lang="ko-KR" altLang="en-US" sz="1600" dirty="0"/>
              <a:t>발급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경력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2025 CES </a:t>
            </a:r>
            <a:r>
              <a:rPr lang="ko-KR" altLang="en-US" sz="1600" dirty="0"/>
              <a:t>참가 </a:t>
            </a:r>
            <a:r>
              <a:rPr lang="en-US" altLang="ko-KR" sz="1600" dirty="0"/>
              <a:t>– </a:t>
            </a:r>
            <a:r>
              <a:rPr lang="ko-KR" altLang="en-US" sz="1600" dirty="0"/>
              <a:t>컴퓨터 기반 </a:t>
            </a:r>
            <a:r>
              <a:rPr lang="en-US" altLang="ko-KR" sz="1600" dirty="0"/>
              <a:t>XR </a:t>
            </a:r>
            <a:r>
              <a:rPr lang="ko-KR" altLang="en-US" sz="1600" dirty="0"/>
              <a:t>솔루션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서울시 의회의원 대상 강좌</a:t>
            </a:r>
            <a:r>
              <a:rPr lang="en-US" altLang="ko-KR" sz="1600" dirty="0"/>
              <a:t>(</a:t>
            </a:r>
            <a:r>
              <a:rPr lang="ko-KR" altLang="en-US" sz="1600" dirty="0"/>
              <a:t>시의정 활동과 생성형 </a:t>
            </a:r>
            <a:r>
              <a:rPr lang="en-US" altLang="ko-KR" sz="1600" dirty="0"/>
              <a:t>AI</a:t>
            </a:r>
            <a:r>
              <a:rPr lang="ko-KR" altLang="en-US" sz="1600" dirty="0"/>
              <a:t> 활용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 양재 </a:t>
            </a:r>
            <a:r>
              <a:rPr lang="en-US" altLang="ko-KR" sz="1600" dirty="0"/>
              <a:t>AI </a:t>
            </a:r>
            <a:r>
              <a:rPr lang="ko-KR" altLang="en-US" sz="1600" dirty="0"/>
              <a:t>허브 시민강좌 </a:t>
            </a:r>
            <a:r>
              <a:rPr lang="en-US" altLang="ko-KR" sz="1600" dirty="0"/>
              <a:t>(</a:t>
            </a:r>
            <a:r>
              <a:rPr lang="ko-KR" altLang="en-US" sz="1600" dirty="0"/>
              <a:t>생셩형 </a:t>
            </a:r>
            <a:r>
              <a:rPr lang="en-US" altLang="ko-KR" sz="1600" dirty="0"/>
              <a:t>AI</a:t>
            </a:r>
            <a:r>
              <a:rPr lang="ko-KR" altLang="en-US" sz="1600" dirty="0"/>
              <a:t>와 로우코드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2023, 2024 </a:t>
            </a:r>
            <a:r>
              <a:rPr lang="ko-KR" altLang="en-US" sz="1600" dirty="0"/>
              <a:t>글로벌 파워플랫폼 부트캠프 공동 주최 및 발표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2022 MS 600, 700 Virtual Training Trainer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사회적협동조합 데브옵스코리아 운영진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서울 챗봇톤 심사위원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Certified RPA Trainer(Automation Anywhere)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관심분야</a:t>
            </a:r>
            <a:r>
              <a:rPr lang="en-US" altLang="ko-KR" sz="1600" b="1" dirty="0"/>
              <a:t>:</a:t>
            </a:r>
          </a:p>
          <a:p>
            <a:r>
              <a:rPr lang="ko-KR" altLang="en-US" sz="1600" dirty="0"/>
              <a:t>인공지능</a:t>
            </a:r>
            <a:r>
              <a:rPr lang="en-US" altLang="ko-KR" sz="1600" dirty="0"/>
              <a:t>(</a:t>
            </a:r>
            <a:r>
              <a:rPr lang="ko-KR" altLang="en-US" sz="1600" dirty="0"/>
              <a:t>자연어처리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EduTech</a:t>
            </a:r>
            <a:r>
              <a:rPr lang="en-US" altLang="ko-KR" sz="1600" dirty="0"/>
              <a:t>, LegalTech, </a:t>
            </a:r>
            <a:r>
              <a:rPr lang="ko-KR" altLang="en-US" sz="1600" dirty="0"/>
              <a:t>확장현실</a:t>
            </a:r>
            <a:r>
              <a:rPr lang="en-US" altLang="ko-KR" sz="1600" dirty="0"/>
              <a:t>(XR, </a:t>
            </a:r>
            <a:r>
              <a:rPr lang="en-US" altLang="ko-KR" sz="1600" dirty="0" err="1"/>
              <a:t>eXtended</a:t>
            </a:r>
            <a:r>
              <a:rPr lang="en-US" altLang="ko-KR" sz="1600" dirty="0"/>
              <a:t> Reality), </a:t>
            </a:r>
            <a:r>
              <a:rPr lang="ko-KR" altLang="en-US" sz="1600" dirty="0"/>
              <a:t>공적개발원조</a:t>
            </a:r>
            <a:r>
              <a:rPr lang="en-US" altLang="ko-KR" sz="1600" dirty="0"/>
              <a:t>(ODA, Official Development Assistance), </a:t>
            </a:r>
            <a:r>
              <a:rPr lang="ko-KR" altLang="en-US" sz="1600" dirty="0"/>
              <a:t>스마트 팜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8DDC-1AA5-63F3-F639-2CC3FAC5B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40" r="161" b="6706"/>
          <a:stretch/>
        </p:blipFill>
        <p:spPr>
          <a:xfrm>
            <a:off x="508649" y="2220278"/>
            <a:ext cx="2127459" cy="2127459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F5D5E-657A-5FDF-CB6F-39D6505C9D53}"/>
              </a:ext>
            </a:extLst>
          </p:cNvPr>
          <p:cNvSpPr txBox="1"/>
          <p:nvPr/>
        </p:nvSpPr>
        <p:spPr>
          <a:xfrm>
            <a:off x="1054443" y="4544303"/>
            <a:ext cx="110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이인희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D61BB-83F0-601B-8229-A8789685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03" y="112151"/>
            <a:ext cx="1214427" cy="1214427"/>
          </a:xfrm>
          <a:prstGeom prst="rect">
            <a:avLst/>
          </a:prstGeom>
        </p:spPr>
      </p:pic>
      <p:pic>
        <p:nvPicPr>
          <p:cNvPr id="8" name="Picture 7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06ACF824-ABD7-4E35-0788-F8857ABB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0949" y="1205980"/>
            <a:ext cx="440349" cy="440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ACB6A-46B0-101D-BDEE-BC60773146CD}"/>
              </a:ext>
            </a:extLst>
          </p:cNvPr>
          <p:cNvSpPr txBox="1"/>
          <p:nvPr/>
        </p:nvSpPr>
        <p:spPr>
          <a:xfrm>
            <a:off x="10472165" y="124148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9EB745-4BD8-15E5-4E3B-6CCCF2BE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70" y="6159000"/>
            <a:ext cx="11221479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참고</a:t>
            </a:r>
            <a:r>
              <a:rPr kumimoji="0" lang="en-US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sz="1050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sz="1050" b="0" i="0" dirty="0">
                <a:effectLst/>
                <a:latin typeface="-apple-system"/>
              </a:rPr>
              <a:t>. – </a:t>
            </a:r>
            <a:r>
              <a:rPr lang="ko-KR" altLang="en-US" sz="1050" b="0" i="0" dirty="0">
                <a:effectLst/>
                <a:latin typeface="-apple-system"/>
              </a:rPr>
              <a:t>출처</a:t>
            </a:r>
            <a:r>
              <a:rPr lang="en-US" altLang="ko-KR" sz="1050" b="0" i="0" dirty="0">
                <a:effectLst/>
                <a:latin typeface="-apple-system"/>
              </a:rPr>
              <a:t>: MS MVP </a:t>
            </a:r>
            <a:r>
              <a:rPr lang="ko-KR" altLang="en-US" sz="1050" b="0" i="0" dirty="0">
                <a:effectLst/>
                <a:latin typeface="-apple-system"/>
              </a:rPr>
              <a:t>페이지 및 소개자료</a:t>
            </a:r>
            <a:endParaRPr kumimoji="0" lang="ko-KR" altLang="ko-KR" sz="105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8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D2EA-AFC3-FCD8-FA5B-A42006CB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D2F-3D7D-5535-CBEF-12363599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004703" cy="487045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사회적 기업과 </a:t>
            </a:r>
            <a:r>
              <a:rPr lang="en-US" altLang="ko-KR" sz="3600" b="1" dirty="0"/>
              <a:t>ICT</a:t>
            </a: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9E892-644C-7DD5-0896-4B0127F20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26508"/>
            <a:ext cx="7208107" cy="4054911"/>
          </a:xfrm>
        </p:spPr>
        <p:txBody>
          <a:bodyPr vert="horz">
            <a:normAutofit/>
          </a:bodyPr>
          <a:lstStyle/>
          <a:p>
            <a:r>
              <a:rPr lang="ko-KR" altLang="en-US" sz="1400" b="1" dirty="0"/>
              <a:t>디지털 전환의 필요성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코로나</a:t>
            </a:r>
            <a:r>
              <a:rPr lang="en-US" altLang="ko-KR" sz="1400" dirty="0"/>
              <a:t>19 </a:t>
            </a:r>
            <a:r>
              <a:rPr lang="ko-KR" altLang="en-US" sz="1400" dirty="0"/>
              <a:t>이후 가속화된 디지털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사회적 기업이 직면한 도전과제</a:t>
            </a:r>
            <a:r>
              <a:rPr lang="en-US" altLang="ko-KR" sz="1400" dirty="0"/>
              <a:t>: </a:t>
            </a:r>
            <a:r>
              <a:rPr lang="ko-KR" altLang="en-US" sz="1400" dirty="0"/>
              <a:t>자원 부족</a:t>
            </a:r>
            <a:r>
              <a:rPr lang="en-US" altLang="ko-KR" sz="1400" dirty="0"/>
              <a:t>, </a:t>
            </a:r>
            <a:r>
              <a:rPr lang="ko-KR" altLang="en-US" sz="1400" dirty="0"/>
              <a:t>기술 접근성 제한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격차 해소와 포용적 접근의 중요성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b="1" dirty="0"/>
              <a:t>ICT </a:t>
            </a:r>
            <a:r>
              <a:rPr lang="ko-KR" altLang="en-US" sz="1400" b="1" dirty="0"/>
              <a:t>활용의 주요 이점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운영 효율성 향상</a:t>
            </a:r>
            <a:r>
              <a:rPr lang="en-US" altLang="ko-KR" sz="1400" dirty="0"/>
              <a:t>: </a:t>
            </a:r>
            <a:r>
              <a:rPr lang="ko-KR" altLang="en-US" sz="1400" dirty="0"/>
              <a:t>내부 프로세스 최적화 및 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기반 의사결정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수집과 성과 분석을 통한 효과적인 운영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디지털 커뮤니케이션 강화</a:t>
            </a:r>
            <a:r>
              <a:rPr lang="en-US" altLang="ko-KR" sz="1400" dirty="0"/>
              <a:t>: </a:t>
            </a:r>
            <a:r>
              <a:rPr lang="ko-KR" altLang="en-US" sz="1400" dirty="0"/>
              <a:t>시간과 공간의 제한을 극복하여 효율적인 협업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D730ED0-926D-18F1-BAAF-DE0807A3C01E}"/>
              </a:ext>
            </a:extLst>
          </p:cNvPr>
          <p:cNvSpPr/>
          <p:nvPr/>
        </p:nvSpPr>
        <p:spPr>
          <a:xfrm>
            <a:off x="7537622" y="1589903"/>
            <a:ext cx="2364259" cy="18390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en-US" sz="3600" b="1" dirty="0"/>
              <a:t>ICT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370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ACF3-B550-2D3F-F344-B5296209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68E15C-E901-CEBE-0801-B8793BC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53" y="1766905"/>
            <a:ext cx="6362715" cy="3867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2A7CD-D89A-2CF0-419E-8E0A7449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en-US" sz="3600" dirty="0"/>
              <a:t>Open </a:t>
            </a:r>
            <a:r>
              <a:rPr lang="en-US" sz="3600" dirty="0" err="1"/>
              <a:t>ExO</a:t>
            </a:r>
            <a:r>
              <a:rPr lang="en-US" sz="3600" dirty="0"/>
              <a:t> </a:t>
            </a:r>
            <a:r>
              <a:rPr lang="ko-KR" altLang="en-US" sz="3600" dirty="0"/>
              <a:t>프레임워크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A22D7-BA28-2CBF-EDD7-D92F7BE21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914399"/>
          </a:xfrm>
        </p:spPr>
        <p:txBody>
          <a:bodyPr vert="horz">
            <a:normAutofit/>
          </a:bodyPr>
          <a:lstStyle/>
          <a:p>
            <a:r>
              <a:rPr lang="en-US" altLang="ko-KR" sz="1900" b="1" dirty="0"/>
              <a:t>Exponential Organization (</a:t>
            </a:r>
            <a:r>
              <a:rPr lang="en-US" altLang="ko-KR" sz="1900" b="1" dirty="0" err="1"/>
              <a:t>ExO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개념</a:t>
            </a:r>
          </a:p>
          <a:p>
            <a:r>
              <a:rPr lang="ko-KR" altLang="en-US" sz="1400" b="1" dirty="0"/>
              <a:t>기하급수적 조직이란</a:t>
            </a:r>
            <a:r>
              <a:rPr lang="en-US" altLang="ko-KR" sz="1400" b="1" dirty="0"/>
              <a:t>?</a:t>
            </a:r>
            <a:r>
              <a:rPr lang="ko-KR" altLang="en-US" sz="1400" dirty="0"/>
              <a:t> 기존 조직 대비 빠른 성장과 혁신을 추구하는 조직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9F30E-20C9-1871-D878-E8B0E5497F3D}"/>
              </a:ext>
            </a:extLst>
          </p:cNvPr>
          <p:cNvSpPr txBox="1"/>
          <p:nvPr/>
        </p:nvSpPr>
        <p:spPr>
          <a:xfrm>
            <a:off x="7685903" y="570799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OpenExO</a:t>
            </a:r>
            <a:r>
              <a:rPr lang="en-US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기초과정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5E01A-0B39-5DA7-117A-0667E3FA3D36}"/>
              </a:ext>
            </a:extLst>
          </p:cNvPr>
          <p:cNvSpPr txBox="1"/>
          <p:nvPr/>
        </p:nvSpPr>
        <p:spPr>
          <a:xfrm>
            <a:off x="517869" y="2603157"/>
            <a:ext cx="817305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MTP (Massive Transformative Purpose)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조직이 기하급수적 성장을 통해 사회에 긍정적인 영향을 미치는 핵심 목표</a:t>
            </a:r>
          </a:p>
          <a:p>
            <a:endParaRPr lang="en-US" altLang="ko-KR" b="1" dirty="0"/>
          </a:p>
          <a:p>
            <a:r>
              <a:rPr lang="en-US" altLang="ko-KR" b="1" dirty="0"/>
              <a:t>SCALE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Staff on Demand</a:t>
            </a:r>
            <a:r>
              <a:rPr lang="en-US" altLang="ko-KR" sz="1400" dirty="0"/>
              <a:t>: </a:t>
            </a:r>
            <a:r>
              <a:rPr lang="ko-KR" altLang="en-US" sz="1400" dirty="0"/>
              <a:t>유연한 인력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Community &amp; Crowd</a:t>
            </a:r>
            <a:r>
              <a:rPr lang="en-US" altLang="ko-KR" sz="1400" dirty="0"/>
              <a:t>: </a:t>
            </a:r>
            <a:r>
              <a:rPr lang="ko-KR" altLang="en-US" sz="1400" dirty="0"/>
              <a:t>커뮤니티와 대중의 참여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Algorithms</a:t>
            </a:r>
            <a:r>
              <a:rPr lang="en-US" altLang="ko-KR" sz="1400" dirty="0"/>
              <a:t>: </a:t>
            </a:r>
            <a:r>
              <a:rPr lang="ko-KR" altLang="en-US" sz="1400" dirty="0"/>
              <a:t>알고리즘 활용한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Leveraged Assets</a:t>
            </a:r>
            <a:r>
              <a:rPr lang="en-US" altLang="ko-KR" sz="1400" dirty="0"/>
              <a:t>: </a:t>
            </a:r>
            <a:r>
              <a:rPr lang="ko-KR" altLang="en-US" sz="1400" dirty="0"/>
              <a:t>공유 자원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Engagement</a:t>
            </a:r>
            <a:r>
              <a:rPr lang="en-US" altLang="ko-KR" sz="1400" dirty="0"/>
              <a:t>: </a:t>
            </a:r>
            <a:r>
              <a:rPr lang="ko-KR" altLang="en-US" sz="1400" dirty="0"/>
              <a:t>참여 유도를 위한 인센티브 설계</a:t>
            </a:r>
          </a:p>
          <a:p>
            <a:endParaRPr lang="en-US" altLang="ko-KR" b="1" dirty="0"/>
          </a:p>
          <a:p>
            <a:r>
              <a:rPr lang="en-US" altLang="ko-KR" b="1" dirty="0"/>
              <a:t>IDEAS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Interfaces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중심 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Dashboards</a:t>
            </a:r>
            <a:r>
              <a:rPr lang="en-US" altLang="ko-KR" sz="1400" dirty="0"/>
              <a:t>: </a:t>
            </a:r>
            <a:r>
              <a:rPr lang="ko-KR" altLang="en-US" sz="1400" dirty="0"/>
              <a:t>실시간 데이터 대시보드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Experimentation</a:t>
            </a:r>
            <a:r>
              <a:rPr lang="en-US" altLang="ko-KR" sz="1400" dirty="0"/>
              <a:t>: </a:t>
            </a:r>
            <a:r>
              <a:rPr lang="ko-KR" altLang="en-US" sz="1400" dirty="0"/>
              <a:t>지속적인 실험과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Autonomy</a:t>
            </a:r>
            <a:r>
              <a:rPr lang="en-US" altLang="ko-KR" sz="1400" dirty="0"/>
              <a:t>: </a:t>
            </a:r>
            <a:r>
              <a:rPr lang="ko-KR" altLang="en-US" sz="1400" dirty="0"/>
              <a:t>분산된 의사결정 구조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Social</a:t>
            </a:r>
            <a:r>
              <a:rPr lang="en-US" altLang="ko-KR" sz="1400" dirty="0"/>
              <a:t>: </a:t>
            </a:r>
            <a:r>
              <a:rPr lang="ko-KR" altLang="en-US" sz="1400" dirty="0"/>
              <a:t>협업 도구 및 소셜 기술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87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242A7-6E41-1753-CAA7-E834D96B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EBF4-FC35-3728-6B1E-CC1EC9B4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최신 기술 트렌드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CA4B2-0E8A-A971-4DFF-CEE2BBD8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en-US" altLang="ko-KR" sz="1800" b="1" dirty="0"/>
              <a:t>CES 2025 </a:t>
            </a:r>
            <a:r>
              <a:rPr lang="ko-KR" altLang="en-US" sz="1800" b="1" dirty="0"/>
              <a:t>참가 후기</a:t>
            </a:r>
            <a:endParaRPr lang="ko-KR" altLang="en-US" sz="1800" dirty="0"/>
          </a:p>
          <a:p>
            <a:r>
              <a:rPr lang="ko-KR" altLang="en-US" sz="1800" b="1" dirty="0"/>
              <a:t>헬스테크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지속가능 기술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포용적 </a:t>
            </a:r>
            <a:r>
              <a:rPr lang="en-US" altLang="ko-KR" sz="1800" b="1" dirty="0"/>
              <a:t>AI </a:t>
            </a:r>
            <a:r>
              <a:rPr lang="ko-KR" altLang="en-US" sz="1800" b="1" dirty="0"/>
              <a:t>및 로봇공학</a:t>
            </a:r>
            <a:endParaRPr lang="ko-KR" altLang="en-US" sz="1800" dirty="0"/>
          </a:p>
          <a:p>
            <a:r>
              <a:rPr lang="ko-KR" altLang="en-US" sz="1800" b="1" dirty="0"/>
              <a:t>주요 혁신 사례</a:t>
            </a:r>
          </a:p>
          <a:p>
            <a:r>
              <a:rPr lang="ko-KR" altLang="en-US" sz="1800" b="1" dirty="0"/>
              <a:t>헬스케어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AI </a:t>
            </a:r>
            <a:r>
              <a:rPr lang="ko-KR" altLang="en-US" sz="1800" dirty="0"/>
              <a:t>기반 웨어러블 기기와 맞춤형 건강 관리</a:t>
            </a:r>
          </a:p>
          <a:p>
            <a:r>
              <a:rPr lang="ko-KR" altLang="en-US" sz="1800" b="1" dirty="0"/>
              <a:t>탄소중립 기술</a:t>
            </a:r>
            <a:r>
              <a:rPr lang="en-US" altLang="ko-KR" sz="1800" dirty="0"/>
              <a:t>: </a:t>
            </a:r>
            <a:r>
              <a:rPr lang="ko-KR" altLang="en-US" sz="1800" dirty="0"/>
              <a:t>지속가능 에너지 및 탄소포집 기술 활용</a:t>
            </a:r>
          </a:p>
          <a:p>
            <a:r>
              <a:rPr lang="ko-KR" altLang="en-US" sz="1800" b="1" dirty="0"/>
              <a:t>사회적 임팩트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</a:t>
            </a:r>
            <a:r>
              <a:rPr lang="ko-KR" altLang="en-US" sz="1800" dirty="0"/>
              <a:t>접근성 향상을 위한 </a:t>
            </a:r>
            <a:r>
              <a:rPr lang="en-US" altLang="ko-KR" sz="1800" dirty="0"/>
              <a:t>AI </a:t>
            </a:r>
            <a:r>
              <a:rPr lang="ko-KR" altLang="en-US" sz="1800" dirty="0"/>
              <a:t>및 자동화 시스템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D7A05-DE2D-5DE5-1D05-8C0F70F0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62" y="284480"/>
            <a:ext cx="4597990" cy="2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474561-9CEA-2627-56BC-4F1FA998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8" y="4475815"/>
            <a:ext cx="3351976" cy="18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D561E0-6BF4-CAF8-E445-E1FCE91A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02" y="3599111"/>
            <a:ext cx="4320042" cy="24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8BFA06-502A-2FFF-AA37-2FCB1F5C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1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FAC1460-DA30-1D61-0B92-F9DC926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33" y="4233426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DD2B29-6555-11CE-66EB-DB6FC743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5FA2-B85B-C451-F77B-760522F2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6658-5592-66C3-56AB-FF311592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생성형 인공지능</a:t>
            </a:r>
            <a:r>
              <a:rPr lang="en-US" altLang="ko-KR" sz="3600" dirty="0"/>
              <a:t>(</a:t>
            </a:r>
            <a:r>
              <a:rPr lang="en-US" altLang="ko-KR" sz="3600" dirty="0" err="1"/>
              <a:t>GenAI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2A6B3-B62C-CDEC-7B31-CE9837A88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활용 전략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콘텐츠 제작</a:t>
            </a:r>
            <a:r>
              <a:rPr lang="en-US" altLang="ko-KR" sz="1600" dirty="0"/>
              <a:t>: </a:t>
            </a:r>
            <a:r>
              <a:rPr lang="ko-KR" altLang="en-US" sz="1600" dirty="0"/>
              <a:t>소셜 미디어 콘텐츠 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고객 서비스</a:t>
            </a:r>
            <a:r>
              <a:rPr lang="en-US" altLang="ko-KR" sz="1600" dirty="0"/>
              <a:t>: </a:t>
            </a:r>
            <a:r>
              <a:rPr lang="ko-KR" altLang="en-US" sz="1600" dirty="0"/>
              <a:t>챗봇 및 자동 응답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교육 지원</a:t>
            </a:r>
            <a:r>
              <a:rPr lang="en-US" altLang="ko-KR" sz="1600" dirty="0"/>
              <a:t>: </a:t>
            </a:r>
            <a:r>
              <a:rPr lang="ko-KR" altLang="en-US" sz="1600" dirty="0"/>
              <a:t>맞춤형 학습 자료 제작</a:t>
            </a:r>
          </a:p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도구 및 플랫폼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ChatGPT (OpenAI)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이해 및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https://chat.openai.com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Claude (Anthropic)</a:t>
            </a:r>
            <a:r>
              <a:rPr lang="en-US" altLang="ko-KR" sz="1600" dirty="0"/>
              <a:t>: </a:t>
            </a:r>
            <a:r>
              <a:rPr lang="ko-KR" altLang="en-US" sz="1600" dirty="0"/>
              <a:t>인공지능 문서 요약 및 분석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https://claude.ai/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Grok (X AI)</a:t>
            </a:r>
            <a:r>
              <a:rPr lang="en-US" altLang="ko-KR" sz="1600" dirty="0"/>
              <a:t>: </a:t>
            </a:r>
            <a:r>
              <a:rPr lang="ko-KR" altLang="en-US" sz="1600" dirty="0"/>
              <a:t>실시간 정보 기반 </a:t>
            </a:r>
            <a:r>
              <a:rPr lang="en-US" altLang="ko-KR" sz="1600" dirty="0"/>
              <a:t>AI (</a:t>
            </a:r>
            <a:r>
              <a:rPr lang="en-US" altLang="ko-KR" sz="1600" dirty="0">
                <a:hlinkClick r:id="rId4"/>
              </a:rPr>
              <a:t>https://grok.com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Gemini (Google DeepMind)</a:t>
            </a:r>
            <a:r>
              <a:rPr lang="en-US" altLang="ko-KR" sz="1600" dirty="0"/>
              <a:t>: </a:t>
            </a:r>
            <a:r>
              <a:rPr lang="ko-KR" altLang="en-US" sz="1600" dirty="0"/>
              <a:t>다중 모달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5"/>
              </a:rPr>
              <a:t>https://gemini.google.com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Midjourney</a:t>
            </a:r>
            <a:r>
              <a:rPr lang="en-US" altLang="ko-KR" sz="1600" dirty="0"/>
              <a:t>: AI </a:t>
            </a:r>
            <a:r>
              <a:rPr lang="ko-KR" altLang="en-US" sz="1600" dirty="0"/>
              <a:t>기반 이미지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6"/>
              </a:rPr>
              <a:t>https://www.midjourney.com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Runway ML</a:t>
            </a:r>
            <a:r>
              <a:rPr lang="en-US" altLang="ko-KR" sz="1600" dirty="0"/>
              <a:t>: AI </a:t>
            </a:r>
            <a:r>
              <a:rPr lang="ko-KR" altLang="en-US" sz="1600" dirty="0"/>
              <a:t>영상 생성 및 편집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7"/>
              </a:rPr>
              <a:t>https://runwayml.com</a:t>
            </a:r>
            <a:r>
              <a:rPr lang="en-US" altLang="ko-KR" sz="1600" dirty="0"/>
              <a:t>)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F298488-539D-2D43-7CE3-147BDA1F9484}"/>
              </a:ext>
            </a:extLst>
          </p:cNvPr>
          <p:cNvSpPr/>
          <p:nvPr/>
        </p:nvSpPr>
        <p:spPr>
          <a:xfrm>
            <a:off x="7331676" y="869092"/>
            <a:ext cx="3830594" cy="293678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ko-KR" altLang="en-US" sz="3600" b="1" dirty="0"/>
              <a:t>생성형 인공지능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547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8E6D7-28A0-8307-5617-962BD1E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851F0-6705-42D1-2224-105D4B98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81" r="22036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AAB2-78E5-FFB5-9E2C-B3D1E674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/>
              <a:t>협업과 업무자동화</a:t>
            </a:r>
            <a:endParaRPr lang="en-US" sz="440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7A5E1-9E45-BA55-744D-C6199521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192528"/>
            <a:ext cx="4918940" cy="425907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/>
              <a:t>협업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“</a:t>
            </a:r>
            <a:r>
              <a:rPr lang="ko-KR" altLang="en-US" sz="1800" b="1" dirty="0"/>
              <a:t>협업은 </a:t>
            </a:r>
            <a:r>
              <a:rPr lang="en-US" altLang="ko-KR" sz="1800" b="1" dirty="0"/>
              <a:t>21</a:t>
            </a:r>
            <a:r>
              <a:rPr lang="ko-KR" altLang="en-US" sz="1800" b="1" dirty="0"/>
              <a:t>세기의 기술은 아니지만</a:t>
            </a:r>
            <a:r>
              <a:rPr lang="en-US" altLang="ko-KR" sz="1800" b="1" dirty="0"/>
              <a:t>, 21</a:t>
            </a:r>
            <a:r>
              <a:rPr lang="ko-KR" altLang="en-US" sz="1800" b="1" dirty="0"/>
              <a:t>세기에 가장 필수적인 기술</a:t>
            </a:r>
            <a:r>
              <a:rPr lang="en-US" altLang="ko-KR" sz="1800" b="1" dirty="0"/>
              <a:t>”</a:t>
            </a:r>
          </a:p>
          <a:p>
            <a:pPr>
              <a:lnSpc>
                <a:spcPct val="100000"/>
              </a:lnSpc>
            </a:pP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노코드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로우코드</a:t>
            </a:r>
            <a:r>
              <a:rPr lang="en-US" altLang="ko-KR" sz="1800" b="1" dirty="0"/>
              <a:t>(No-Code/Low-Code)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빠른 프로토타이핑</a:t>
            </a:r>
            <a:r>
              <a:rPr lang="en-US" altLang="ko-KR" sz="1800" dirty="0"/>
              <a:t>: </a:t>
            </a:r>
            <a:r>
              <a:rPr lang="ko-KR" altLang="en-US" sz="1800" dirty="0"/>
              <a:t>간단한 앱 및 자동화 프로세스 구축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비용 절감</a:t>
            </a:r>
            <a:r>
              <a:rPr lang="en-US" altLang="ko-KR" sz="1800" dirty="0"/>
              <a:t>: </a:t>
            </a:r>
            <a:r>
              <a:rPr lang="ko-KR" altLang="en-US" sz="1800" dirty="0"/>
              <a:t>개발 리소스 없이 효과적인 솔루션 구현</a:t>
            </a:r>
            <a:endParaRPr lang="en-US" altLang="ko-KR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그리너 랩 실제 사례</a:t>
            </a:r>
            <a:endParaRPr lang="en-US" altLang="ko-KR" sz="18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Power Platform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App Sheet</a:t>
            </a:r>
            <a:endParaRPr lang="ko-KR" altLang="en-US" sz="1800" b="1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BE1EE-AD79-5318-D7F5-05A7EFA7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8C53B-D971-B314-9936-D820E082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29EDA-25B5-E429-7575-E3918A76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E80D38-3438-B8ED-3310-E13A4D912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A53D5-1A25-CD23-99B2-9CCBBEE4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8E878-7F68-E1F5-FBBC-830A620B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질의 응답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5FF82-B153-64D1-3205-B114A89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28809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C4D2C766D8D8439BE1066AE870F215" ma:contentTypeVersion="11" ma:contentTypeDescription="Create a new document." ma:contentTypeScope="" ma:versionID="0e5ea09796815a2c9ed02bfcc9466cc6">
  <xsd:schema xmlns:xsd="http://www.w3.org/2001/XMLSchema" xmlns:xs="http://www.w3.org/2001/XMLSchema" xmlns:p="http://schemas.microsoft.com/office/2006/metadata/properties" xmlns:ns2="25391028-02bd-44eb-89ce-c859de1c4f55" targetNamespace="http://schemas.microsoft.com/office/2006/metadata/properties" ma:root="true" ma:fieldsID="a0a83ed2f31bcef1767f4f6a660e5553" ns2:_="">
    <xsd:import namespace="25391028-02bd-44eb-89ce-c859de1c4f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91028-02bd-44eb-89ce-c859de1c4f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c80db7e-f82a-4f67-ad39-cc0146d555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391028-02bd-44eb-89ce-c859de1c4f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1B23083-3825-4978-8AAA-462CD522C31E}"/>
</file>

<file path=customXml/itemProps2.xml><?xml version="1.0" encoding="utf-8"?>
<ds:datastoreItem xmlns:ds="http://schemas.openxmlformats.org/officeDocument/2006/customXml" ds:itemID="{0D524B2B-680D-4B34-B124-1214B7A014B6}"/>
</file>

<file path=customXml/itemProps3.xml><?xml version="1.0" encoding="utf-8"?>
<ds:datastoreItem xmlns:ds="http://schemas.openxmlformats.org/officeDocument/2006/customXml" ds:itemID="{6A34AD2C-BB7D-4586-8BA8-B0BF0E8888AC}"/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719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Bierstadt</vt:lpstr>
      <vt:lpstr>GestaltVTI</vt:lpstr>
      <vt:lpstr>광명사경 2월호</vt:lpstr>
      <vt:lpstr>강의 소개</vt:lpstr>
      <vt:lpstr>강사소개</vt:lpstr>
      <vt:lpstr>사회적 기업과 ICT </vt:lpstr>
      <vt:lpstr>Open ExO 프레임워크  </vt:lpstr>
      <vt:lpstr>최신 기술 트렌드  </vt:lpstr>
      <vt:lpstr>생성형 인공지능(GenAI)</vt:lpstr>
      <vt:lpstr>협업과 업무자동화</vt:lpstr>
      <vt:lpstr>질의 응답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Inhee LEE</dc:creator>
  <cp:lastModifiedBy>Inhee LEE</cp:lastModifiedBy>
  <cp:revision>1</cp:revision>
  <dcterms:created xsi:type="dcterms:W3CDTF">2025-02-26T07:36:23Z</dcterms:created>
  <dcterms:modified xsi:type="dcterms:W3CDTF">2025-02-26T08:21:05Z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0x01010089C4D2C766D8D8439BE1066AE870F215</vt:lpwstr>
  </property>
  <property fmtid="{D5CDD505-2E9C-101B-9397-08002B2CF9AE}" pid="3" name="MediaServiceImageTags">
    <vt:lpwstr/>
  </property>
</Properties>
</file>